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57" r:id="rId5"/>
    <p:sldId id="265" r:id="rId6"/>
    <p:sldId id="268" r:id="rId7"/>
    <p:sldId id="261" r:id="rId8"/>
    <p:sldId id="262" r:id="rId9"/>
    <p:sldId id="263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Body Position – 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Least Functional – Seated or 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Lying Down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Stability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Least Functional – Little need to activate Core or Stabilizing Muscles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Muscles involved in activity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Least Functional- One muscle,, one joint movement 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 custScaleX="110067" custScaleY="105808"/>
      <dgm:spPr>
        <a:blipFill rotWithShape="1">
          <a:blip xmlns:r="http://schemas.openxmlformats.org/officeDocument/2006/relationships" r:embed="rId1"/>
          <a:srcRect/>
          <a:stretch>
            <a:fillRect l="-18000" r="-18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Body Position – </a:t>
          </a:r>
        </a:p>
        <a:p>
          <a:pPr>
            <a:lnSpc>
              <a:spcPct val="100000"/>
            </a:lnSpc>
          </a:pPr>
          <a:r>
            <a:rPr lang="en-US" dirty="0"/>
            <a:t>More Functional – Standing, One leg?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Stability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More Functional – dumbbells, Push ups?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Muscles involved in activity</a:t>
          </a:r>
        </a:p>
        <a:p>
          <a:pPr>
            <a:lnSpc>
              <a:spcPct val="100000"/>
            </a:lnSpc>
          </a:pPr>
          <a:r>
            <a:rPr lang="en-US" dirty="0"/>
            <a:t>More Functional- multiple joints involved in exercise – idea of training movement patterns, not muscles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23000" r="-2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Is the trainer Certified?.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Are the exercises at the right level for your fitness level?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Do the exercises seem Safe and relatively easy to perform?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 custScaleX="239104" custScaleY="251890"/>
      <dgm:spPr>
        <a:blipFill rotWithShape="1">
          <a:blip xmlns:r="http://schemas.openxmlformats.org/officeDocument/2006/relationships" r:embed="rId1"/>
          <a:srcRect/>
          <a:stretch>
            <a:fillRect l="-13000" r="-1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 custScaleX="238071" custScaleY="251890"/>
      <dgm:spPr>
        <a:blipFill rotWithShape="1">
          <a:blip xmlns:r="http://schemas.openxmlformats.org/officeDocument/2006/relationships" r:embed="rId2"/>
          <a:srcRect/>
          <a:stretch>
            <a:fillRect l="-42000" r="-4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 custScaleX="254565" custScaleY="248623"/>
      <dgm:spPr>
        <a:blipFill rotWithShape="1">
          <a:blip xmlns:r="http://schemas.openxmlformats.org/officeDocument/2006/relationships" r:embed="rId3"/>
          <a:srcRect/>
          <a:stretch>
            <a:fillRect l="-39000" r="-3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951991" y="667567"/>
          <a:ext cx="1148480" cy="110404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8000" r="-18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Body Position –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Least Functional – Seated or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Lying Down 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Stability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Least Functional – Little need to activate Core or Stabilizing Muscles</a:t>
          </a: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Muscles involved in activity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Least Functional- One muscle,, one joint movement </a:t>
          </a:r>
        </a:p>
      </dsp:txBody>
      <dsp:txXfrm>
        <a:off x="7041543" y="2695306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2878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75368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3000" r="-23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72806"/>
          <a:ext cx="29812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Body Position –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More Functional – Standing, One leg?</a:t>
          </a:r>
        </a:p>
      </dsp:txBody>
      <dsp:txXfrm>
        <a:off x="35606" y="2672806"/>
        <a:ext cx="2981250" cy="765000"/>
      </dsp:txXfrm>
    </dsp:sp>
    <dsp:sp modelId="{BCD8CDD9-0C56-4401-ADB1-8B48DAB2C96F}">
      <dsp:nvSpPr>
        <dsp:cNvPr id="0" name=""/>
        <dsp:cNvSpPr/>
      </dsp:nvSpPr>
      <dsp:spPr>
        <a:xfrm>
          <a:off x="4119918" y="2878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75368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72806"/>
          <a:ext cx="29812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Stability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More Functional – dumbbells, Push ups?</a:t>
          </a:r>
        </a:p>
      </dsp:txBody>
      <dsp:txXfrm>
        <a:off x="3538574" y="2672806"/>
        <a:ext cx="2981250" cy="765000"/>
      </dsp:txXfrm>
    </dsp:sp>
    <dsp:sp modelId="{FF93E135-77D6-48A0-8871-9BC93D705D06}">
      <dsp:nvSpPr>
        <dsp:cNvPr id="0" name=""/>
        <dsp:cNvSpPr/>
      </dsp:nvSpPr>
      <dsp:spPr>
        <a:xfrm>
          <a:off x="7622887" y="2878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75368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72806"/>
          <a:ext cx="29812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Muscles involved in activity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More Functional- multiple joints involved in exercise – idea of training movement patterns, not muscles</a:t>
          </a:r>
        </a:p>
      </dsp:txBody>
      <dsp:txXfrm>
        <a:off x="7041543" y="2672806"/>
        <a:ext cx="2981250" cy="765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512744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278780" y="107867"/>
          <a:ext cx="2494900" cy="262831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3000" r="-13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897744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Is the trainer Certified?. </a:t>
          </a:r>
        </a:p>
      </dsp:txBody>
      <dsp:txXfrm>
        <a:off x="35606" y="2897744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512744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3787138" y="107867"/>
          <a:ext cx="2484122" cy="2628314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42000" r="-42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897744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Are the exercises at the right level for your fitness level?</a:t>
          </a:r>
        </a:p>
      </dsp:txBody>
      <dsp:txXfrm>
        <a:off x="3538574" y="2897744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504221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7204055" y="116390"/>
          <a:ext cx="2656226" cy="2594225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39000" r="-39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889221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Do the exercises seem Safe and relatively easy to perform?</a:t>
          </a:r>
        </a:p>
      </dsp:txBody>
      <dsp:txXfrm>
        <a:off x="7041543" y="2889221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Creating your Own Workout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Let’s Get Jacked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Fitness and Conditioning 11/12 - 2020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795E-ED18-4136-A8D7-F53F931A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Principle of Muscle Balance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A3D78-95CD-41E4-900E-B71872823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80260"/>
            <a:ext cx="10058400" cy="3849624"/>
          </a:xfrm>
        </p:spPr>
        <p:txBody>
          <a:bodyPr>
            <a:normAutofit/>
          </a:bodyPr>
          <a:lstStyle/>
          <a:p>
            <a:r>
              <a:rPr lang="en-CA" sz="1600" dirty="0"/>
              <a:t>Chest- (Push)</a:t>
            </a:r>
          </a:p>
          <a:p>
            <a:r>
              <a:rPr lang="en-CA" sz="1600" dirty="0"/>
              <a:t>Back  (Pull)</a:t>
            </a:r>
          </a:p>
          <a:p>
            <a:r>
              <a:rPr lang="en-CA" sz="1600" dirty="0"/>
              <a:t>Legs  </a:t>
            </a:r>
          </a:p>
          <a:p>
            <a:r>
              <a:rPr lang="en-CA" sz="1600" dirty="0"/>
              <a:t>Chest (Push or squeeze)</a:t>
            </a:r>
          </a:p>
          <a:p>
            <a:r>
              <a:rPr lang="en-CA" sz="1600" dirty="0"/>
              <a:t>Back  (Pull)</a:t>
            </a:r>
          </a:p>
          <a:p>
            <a:r>
              <a:rPr lang="en-CA" sz="1600" dirty="0"/>
              <a:t>Legs</a:t>
            </a:r>
          </a:p>
          <a:p>
            <a:r>
              <a:rPr lang="en-CA" sz="1600" dirty="0"/>
              <a:t>Shoulder</a:t>
            </a:r>
          </a:p>
          <a:p>
            <a:r>
              <a:rPr lang="en-CA" sz="1600" dirty="0"/>
              <a:t>   Leg (hamstring) </a:t>
            </a:r>
          </a:p>
          <a:p>
            <a:r>
              <a:rPr lang="en-CA" sz="1600" dirty="0"/>
              <a:t>   Bicep </a:t>
            </a:r>
          </a:p>
          <a:p>
            <a:r>
              <a:rPr lang="en-CA" sz="1600" dirty="0"/>
              <a:t>   Triceps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B6288-E79C-435B-8B24-F282AF45FA0C}"/>
              </a:ext>
            </a:extLst>
          </p:cNvPr>
          <p:cNvSpPr txBox="1"/>
          <p:nvPr/>
        </p:nvSpPr>
        <p:spPr>
          <a:xfrm>
            <a:off x="8290560" y="2085288"/>
            <a:ext cx="30403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Other muscles that could be included in your workout:</a:t>
            </a:r>
          </a:p>
          <a:p>
            <a:r>
              <a:rPr lang="en-CA" dirty="0"/>
              <a:t> </a:t>
            </a:r>
          </a:p>
          <a:p>
            <a:r>
              <a:rPr lang="en-CA" dirty="0"/>
              <a:t>Calves/Anterior Tibialis</a:t>
            </a:r>
          </a:p>
          <a:p>
            <a:r>
              <a:rPr lang="en-CA" dirty="0"/>
              <a:t>Rotator Cuff</a:t>
            </a:r>
          </a:p>
          <a:p>
            <a:r>
              <a:rPr lang="en-CA" dirty="0"/>
              <a:t>Adductors/ Abductors</a:t>
            </a:r>
          </a:p>
          <a:p>
            <a:r>
              <a:rPr lang="en-CA" dirty="0"/>
              <a:t>Trapezius</a:t>
            </a:r>
          </a:p>
          <a:p>
            <a:r>
              <a:rPr lang="en-CA" dirty="0"/>
              <a:t>Others?</a:t>
            </a:r>
          </a:p>
          <a:p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3B328-2491-43F4-BA5F-314577A013A3}"/>
              </a:ext>
            </a:extLst>
          </p:cNvPr>
          <p:cNvSpPr txBox="1"/>
          <p:nvPr/>
        </p:nvSpPr>
        <p:spPr>
          <a:xfrm>
            <a:off x="4236720" y="2014194"/>
            <a:ext cx="38481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Abs – Two Ways to Think About</a:t>
            </a:r>
          </a:p>
          <a:p>
            <a:r>
              <a:rPr lang="en-CA" dirty="0"/>
              <a:t> </a:t>
            </a:r>
          </a:p>
          <a:p>
            <a:r>
              <a:rPr lang="en-CA" dirty="0"/>
              <a:t>Rectus </a:t>
            </a:r>
            <a:r>
              <a:rPr lang="en-CA" dirty="0" err="1"/>
              <a:t>Adominus</a:t>
            </a:r>
            <a:endParaRPr lang="en-CA" dirty="0"/>
          </a:p>
          <a:p>
            <a:r>
              <a:rPr lang="en-CA" dirty="0"/>
              <a:t>Obliques</a:t>
            </a:r>
          </a:p>
          <a:p>
            <a:r>
              <a:rPr lang="en-CA" dirty="0"/>
              <a:t>Stabilization</a:t>
            </a:r>
          </a:p>
          <a:p>
            <a:r>
              <a:rPr lang="en-CA" dirty="0"/>
              <a:t>Erector </a:t>
            </a:r>
            <a:r>
              <a:rPr lang="en-CA" dirty="0" err="1"/>
              <a:t>Spinea</a:t>
            </a:r>
            <a:r>
              <a:rPr lang="en-CA" dirty="0"/>
              <a:t>/Hamstrings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Anti-flexion</a:t>
            </a:r>
          </a:p>
          <a:p>
            <a:r>
              <a:rPr lang="en-CA" dirty="0"/>
              <a:t>Anti- extension</a:t>
            </a:r>
          </a:p>
          <a:p>
            <a:r>
              <a:rPr lang="en-CA" dirty="0"/>
              <a:t>Anti – rotation and lateral flexion</a:t>
            </a:r>
          </a:p>
          <a:p>
            <a:r>
              <a:rPr lang="en-CA" dirty="0"/>
              <a:t>(Full body or hip rotation could be included)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704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327B2-FC30-45BF-89A9-44FAE181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Full Body Workout vs. Split Routine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0E2DE-B145-4C17-82F3-7C0AADD4E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Need to remember the Principle of Recovery Time – after strength training the body will need from 48-72 hours to recover before again damaging the muscles. If you do not give your body that rest time it will lead to injury or decreased gains. </a:t>
            </a:r>
          </a:p>
          <a:p>
            <a:pPr marL="0" indent="0">
              <a:buNone/>
            </a:pPr>
            <a:r>
              <a:rPr lang="en-CA" dirty="0"/>
              <a:t>If a split routine you can rest your body by working as follows: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1800" dirty="0"/>
              <a:t>Option One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1800" dirty="0"/>
              <a:t>Day one : upper body</a:t>
            </a:r>
          </a:p>
          <a:p>
            <a:pPr marL="0" indent="0">
              <a:buNone/>
            </a:pPr>
            <a:r>
              <a:rPr lang="en-CA" sz="1800" dirty="0"/>
              <a:t>Day two: lower body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2C6A3-45EE-44FF-A32C-0A91078481F1}"/>
              </a:ext>
            </a:extLst>
          </p:cNvPr>
          <p:cNvSpPr txBox="1"/>
          <p:nvPr/>
        </p:nvSpPr>
        <p:spPr>
          <a:xfrm>
            <a:off x="4126229" y="3630366"/>
            <a:ext cx="25260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Option Two</a:t>
            </a:r>
          </a:p>
          <a:p>
            <a:endParaRPr lang="en-CA" dirty="0"/>
          </a:p>
          <a:p>
            <a:r>
              <a:rPr lang="en-CA" dirty="0"/>
              <a:t>Day One: Push exercises</a:t>
            </a:r>
          </a:p>
          <a:p>
            <a:r>
              <a:rPr lang="en-CA" dirty="0"/>
              <a:t>Day two: Pull Exercises</a:t>
            </a:r>
          </a:p>
          <a:p>
            <a:r>
              <a:rPr lang="en-CA" dirty="0"/>
              <a:t>Day 3: Legs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AF00F-4AB4-4E4C-A56D-D6D91F7268BF}"/>
              </a:ext>
            </a:extLst>
          </p:cNvPr>
          <p:cNvSpPr txBox="1"/>
          <p:nvPr/>
        </p:nvSpPr>
        <p:spPr>
          <a:xfrm>
            <a:off x="7260493" y="3656141"/>
            <a:ext cx="21697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Option Three</a:t>
            </a:r>
          </a:p>
          <a:p>
            <a:endParaRPr lang="en-CA" dirty="0"/>
          </a:p>
          <a:p>
            <a:r>
              <a:rPr lang="en-CA" dirty="0"/>
              <a:t>???</a:t>
            </a:r>
          </a:p>
          <a:p>
            <a:r>
              <a:rPr lang="en-CA" dirty="0"/>
              <a:t>Just keep in mind the principle of recovery time here.</a:t>
            </a:r>
          </a:p>
        </p:txBody>
      </p:sp>
    </p:spTree>
    <p:extLst>
      <p:ext uri="{BB962C8B-B14F-4D97-AF65-F5344CB8AC3E}">
        <p14:creationId xmlns:p14="http://schemas.microsoft.com/office/powerpoint/2010/main" val="355912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Ways to Make Workouts More Functional 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475471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Ways to Make Workouts More Functional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983368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186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Good Sources of Information- </a:t>
            </a:r>
            <a:br>
              <a:rPr lang="en-US" dirty="0"/>
            </a:br>
            <a:r>
              <a:rPr lang="en-US" dirty="0"/>
              <a:t>Aim for Best Practices, not Cool Exercises (alright, try to find Cool Exercises that are best practice!)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483733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714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6F00-94F0-4D86-ABB1-45465AD1F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Old School is Out – Rocky Four is not Best Practice!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22D083-F90A-482A-B8C8-B78E8A332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270919"/>
            <a:ext cx="4488180" cy="29777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B3ADED-D495-4CFF-B743-38E4C2A50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2259198"/>
            <a:ext cx="5412127" cy="304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4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F8F7-2376-479E-9F2E-F2FCCBE33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Get </a:t>
            </a:r>
            <a:r>
              <a:rPr lang="en-CA" strike="sngStrike" dirty="0"/>
              <a:t>Jacked</a:t>
            </a:r>
            <a:r>
              <a:rPr lang="en-CA" dirty="0"/>
              <a:t> Started!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3B218-7ECA-4BD3-9CC5-C373D99AB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1. Need to write out workout on attached sheet and include the major muscle/movement pattern being targeted by each exercise.</a:t>
            </a:r>
          </a:p>
          <a:p>
            <a:pPr marL="0" indent="0">
              <a:buNone/>
            </a:pPr>
            <a:r>
              <a:rPr lang="en-CA" dirty="0"/>
              <a:t>For example:</a:t>
            </a:r>
          </a:p>
          <a:p>
            <a:pPr marL="0" indent="0">
              <a:buNone/>
            </a:pPr>
            <a:r>
              <a:rPr lang="en-CA" dirty="0"/>
              <a:t> Bench Press </a:t>
            </a:r>
          </a:p>
          <a:p>
            <a:pPr marL="0" indent="0">
              <a:buNone/>
            </a:pPr>
            <a:r>
              <a:rPr lang="en-CA" dirty="0"/>
              <a:t> Pectoralis Major (or Chest)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2,Need to include at least four new exercises in your workout – Highlight these exercises and include the reliable source you have used.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Old Workout sheets can be found on my website along with some articles to help you along:</a:t>
            </a:r>
          </a:p>
          <a:p>
            <a:pPr marL="0" indent="0">
              <a:buNone/>
            </a:pPr>
            <a:r>
              <a:rPr lang="en-CA" dirty="0"/>
              <a:t>Mike Boyle on Core Training</a:t>
            </a:r>
          </a:p>
          <a:p>
            <a:pPr marL="0" indent="0">
              <a:buNone/>
            </a:pPr>
            <a:r>
              <a:rPr lang="en-CA" dirty="0"/>
              <a:t>Stack.com article “3 popular core exercises pro athletes would never do”</a:t>
            </a:r>
          </a:p>
          <a:p>
            <a:pPr marL="0" indent="0">
              <a:buNone/>
            </a:pPr>
            <a:r>
              <a:rPr lang="en-CA" dirty="0"/>
              <a:t>Stack.com article “27 awesome core exercises for athletes”</a:t>
            </a:r>
          </a:p>
          <a:p>
            <a:pPr marL="0" indent="0">
              <a:buNone/>
            </a:pPr>
            <a:r>
              <a:rPr lang="en-CA" dirty="0"/>
              <a:t>Exercises that should be in your routine</a:t>
            </a:r>
          </a:p>
        </p:txBody>
      </p:sp>
    </p:spTree>
    <p:extLst>
      <p:ext uri="{BB962C8B-B14F-4D97-AF65-F5344CB8AC3E}">
        <p14:creationId xmlns:p14="http://schemas.microsoft.com/office/powerpoint/2010/main" val="2946858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{39935DBA-74F1-42BA-B3E3-B68032334EA0}tf78438558</Template>
  <TotalTime>0</TotalTime>
  <Words>491</Words>
  <Application>Microsoft Office PowerPoint</Application>
  <PresentationFormat>Widescreen</PresentationFormat>
  <Paragraphs>85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Garamond</vt:lpstr>
      <vt:lpstr>SavonVTI</vt:lpstr>
      <vt:lpstr>Creating your Own Workout</vt:lpstr>
      <vt:lpstr>Principle of Muscle Balance </vt:lpstr>
      <vt:lpstr>Full Body Workout vs. Split Routine</vt:lpstr>
      <vt:lpstr>Ways to Make Workouts More Functional </vt:lpstr>
      <vt:lpstr>Ways to Make Workouts More Functional</vt:lpstr>
      <vt:lpstr>Good Sources of Information-  Aim for Best Practices, not Cool Exercises (alright, try to find Cool Exercises that are best practice!)</vt:lpstr>
      <vt:lpstr>Old School is Out – Rocky Four is not Best Practice! </vt:lpstr>
      <vt:lpstr>Let’s Get Jacked Started!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2020-04-19T04:50:52Z</dcterms:created>
  <dcterms:modified xsi:type="dcterms:W3CDTF">2020-04-19T06:57:30Z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