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9" r:id="rId2"/>
    <p:sldId id="257" r:id="rId3"/>
    <p:sldId id="270" r:id="rId4"/>
    <p:sldId id="261" r:id="rId5"/>
    <p:sldId id="272" r:id="rId6"/>
    <p:sldId id="271" r:id="rId7"/>
    <p:sldId id="273" r:id="rId8"/>
    <p:sldId id="262" r:id="rId9"/>
    <p:sldId id="275" r:id="rId10"/>
    <p:sldId id="277" r:id="rId11"/>
    <p:sldId id="280" r:id="rId12"/>
    <p:sldId id="281" r:id="rId13"/>
    <p:sldId id="282" r:id="rId14"/>
    <p:sldId id="284" r:id="rId15"/>
    <p:sldId id="285" r:id="rId16"/>
    <p:sldId id="286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3" autoAdjust="0"/>
    <p:restoredTop sz="94706" autoAdjust="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469E50-24C6-4156-8DAA-6DD0C1079C89}" type="doc">
      <dgm:prSet loTypeId="urn:microsoft.com/office/officeart/2005/8/layout/gear1" loCatId="relationship" qsTypeId="urn:microsoft.com/office/officeart/2005/8/quickstyle/simple1" qsCatId="simple" csTypeId="urn:microsoft.com/office/officeart/2005/8/colors/accent1_1" csCatId="accent1" phldr="1"/>
      <dgm:spPr/>
    </dgm:pt>
    <dgm:pt modelId="{D0115B0F-FDFB-494B-AC0A-E04A5EC234DA}">
      <dgm:prSet phldrT="[Text]"/>
      <dgm:spPr/>
      <dgm:t>
        <a:bodyPr/>
        <a:lstStyle/>
        <a:p>
          <a:r>
            <a:rPr lang="en-US" dirty="0"/>
            <a:t>Step 3 Sleep </a:t>
          </a:r>
        </a:p>
      </dgm:t>
      <dgm:extLst>
        <a:ext uri="{E40237B7-FDA0-4F09-8148-C483321AD2D9}">
          <dgm14:cNvPr xmlns:dgm14="http://schemas.microsoft.com/office/drawing/2010/diagram" id="0" name="" title="Step 3 title"/>
        </a:ext>
      </dgm:extLst>
    </dgm:pt>
    <dgm:pt modelId="{F3ECE90F-7A47-4472-9560-98DC857F992F}" type="parTrans" cxnId="{CD5AA65A-6000-4F48-85D3-EB084B6F41D0}">
      <dgm:prSet/>
      <dgm:spPr/>
      <dgm:t>
        <a:bodyPr/>
        <a:lstStyle/>
        <a:p>
          <a:endParaRPr lang="en-US"/>
        </a:p>
      </dgm:t>
    </dgm:pt>
    <dgm:pt modelId="{39A3B9F5-08CD-49EE-B590-A9FA60312E8F}" type="sibTrans" cxnId="{CD5AA65A-6000-4F48-85D3-EB084B6F41D0}">
      <dgm:prSet/>
      <dgm:spPr/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title="Arrow pointing in clockwise direction for step 3"/>
        </a:ext>
      </dgm:extLst>
    </dgm:pt>
    <dgm:pt modelId="{B294A45F-A097-47D5-8F55-FC668EB3C982}">
      <dgm:prSet phldrT="[Text]"/>
      <dgm:spPr/>
      <dgm:t>
        <a:bodyPr/>
        <a:lstStyle/>
        <a:p>
          <a:r>
            <a:rPr lang="en-US" dirty="0"/>
            <a:t>Step 2 Cardio Activities</a:t>
          </a:r>
        </a:p>
      </dgm:t>
      <dgm:extLst>
        <a:ext uri="{E40237B7-FDA0-4F09-8148-C483321AD2D9}">
          <dgm14:cNvPr xmlns:dgm14="http://schemas.microsoft.com/office/drawing/2010/diagram" id="0" name="" title="Step 2 title"/>
        </a:ext>
      </dgm:extLst>
    </dgm:pt>
    <dgm:pt modelId="{ACBA6356-2F80-466D-9121-489D204B80B8}" type="parTrans" cxnId="{38A955D8-3C8B-463D-BA25-2C9E34FDDEBB}">
      <dgm:prSet/>
      <dgm:spPr/>
      <dgm:t>
        <a:bodyPr/>
        <a:lstStyle/>
        <a:p>
          <a:endParaRPr lang="en-US"/>
        </a:p>
      </dgm:t>
    </dgm:pt>
    <dgm:pt modelId="{881A9571-C437-40E4-90E1-61734033862D}" type="sibTrans" cxnId="{38A955D8-3C8B-463D-BA25-2C9E34FDDEBB}">
      <dgm:prSet/>
      <dgm:spPr/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title="Arrow pointing in counterclockwise direction for step 2"/>
        </a:ext>
      </dgm:extLst>
    </dgm:pt>
    <dgm:pt modelId="{A72F579A-815F-4730-AEB0-052A4E2EADB2}">
      <dgm:prSet phldrT="[Text]"/>
      <dgm:spPr/>
      <dgm:t>
        <a:bodyPr/>
        <a:lstStyle/>
        <a:p>
          <a:r>
            <a:rPr lang="en-US" dirty="0"/>
            <a:t>Step 1 </a:t>
          </a:r>
        </a:p>
        <a:p>
          <a:r>
            <a:rPr lang="en-US" dirty="0"/>
            <a:t>Strength Activities</a:t>
          </a:r>
        </a:p>
      </dgm:t>
      <dgm:extLst>
        <a:ext uri="{E40237B7-FDA0-4F09-8148-C483321AD2D9}">
          <dgm14:cNvPr xmlns:dgm14="http://schemas.microsoft.com/office/drawing/2010/diagram" id="0" name="" title="Step 1 title"/>
        </a:ext>
      </dgm:extLst>
    </dgm:pt>
    <dgm:pt modelId="{8EA6516C-EB3A-4FC0-BB44-265A3652D4BC}" type="parTrans" cxnId="{D2ECF758-131A-41EE-A789-9D6FDC186481}">
      <dgm:prSet/>
      <dgm:spPr/>
      <dgm:t>
        <a:bodyPr/>
        <a:lstStyle/>
        <a:p>
          <a:endParaRPr lang="en-US"/>
        </a:p>
      </dgm:t>
    </dgm:pt>
    <dgm:pt modelId="{6B184F14-5261-4D1F-8701-947EAF068BB3}" type="sibTrans" cxnId="{D2ECF758-131A-41EE-A789-9D6FDC186481}">
      <dgm:prSet/>
      <dgm:spPr/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title="Arrow pointing in clockwise direction for step 1"/>
        </a:ext>
      </dgm:extLst>
    </dgm:pt>
    <dgm:pt modelId="{DF72D2A9-E721-47DF-A758-78A445E0F3CE}" type="pres">
      <dgm:prSet presAssocID="{F1469E50-24C6-4156-8DAA-6DD0C1079C8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19C9BB9-1ADD-4304-93EC-C9FE618B8492}" type="pres">
      <dgm:prSet presAssocID="{D0115B0F-FDFB-494B-AC0A-E04A5EC234DA}" presName="gear1" presStyleLbl="node1" presStyleIdx="0" presStyleCnt="3">
        <dgm:presLayoutVars>
          <dgm:chMax val="1"/>
          <dgm:bulletEnabled val="1"/>
        </dgm:presLayoutVars>
      </dgm:prSet>
      <dgm:spPr/>
    </dgm:pt>
    <dgm:pt modelId="{491B49C7-064E-438E-A5AF-D06F604607BC}" type="pres">
      <dgm:prSet presAssocID="{D0115B0F-FDFB-494B-AC0A-E04A5EC234DA}" presName="gear1srcNode" presStyleLbl="node1" presStyleIdx="0" presStyleCnt="3"/>
      <dgm:spPr/>
    </dgm:pt>
    <dgm:pt modelId="{A8AE7A62-856E-43C0-A01E-AB2F291FD15A}" type="pres">
      <dgm:prSet presAssocID="{D0115B0F-FDFB-494B-AC0A-E04A5EC234DA}" presName="gear1dstNode" presStyleLbl="node1" presStyleIdx="0" presStyleCnt="3"/>
      <dgm:spPr/>
    </dgm:pt>
    <dgm:pt modelId="{1CA3202A-9CD1-47F7-9D42-23E46A72BBFC}" type="pres">
      <dgm:prSet presAssocID="{B294A45F-A097-47D5-8F55-FC668EB3C982}" presName="gear2" presStyleLbl="node1" presStyleIdx="1" presStyleCnt="3">
        <dgm:presLayoutVars>
          <dgm:chMax val="1"/>
          <dgm:bulletEnabled val="1"/>
        </dgm:presLayoutVars>
      </dgm:prSet>
      <dgm:spPr/>
    </dgm:pt>
    <dgm:pt modelId="{142EE68D-5808-445A-B73B-CEFF75A2773F}" type="pres">
      <dgm:prSet presAssocID="{B294A45F-A097-47D5-8F55-FC668EB3C982}" presName="gear2srcNode" presStyleLbl="node1" presStyleIdx="1" presStyleCnt="3"/>
      <dgm:spPr/>
    </dgm:pt>
    <dgm:pt modelId="{706E9A05-70AC-494E-B29F-F414922DE00D}" type="pres">
      <dgm:prSet presAssocID="{B294A45F-A097-47D5-8F55-FC668EB3C982}" presName="gear2dstNode" presStyleLbl="node1" presStyleIdx="1" presStyleCnt="3"/>
      <dgm:spPr/>
    </dgm:pt>
    <dgm:pt modelId="{11E70583-C9D9-4A1B-9215-04DC48DCBD8D}" type="pres">
      <dgm:prSet presAssocID="{A72F579A-815F-4730-AEB0-052A4E2EADB2}" presName="gear3" presStyleLbl="node1" presStyleIdx="2" presStyleCnt="3"/>
      <dgm:spPr/>
    </dgm:pt>
    <dgm:pt modelId="{1DC90457-DB2A-4C95-A36F-0563F25B6D53}" type="pres">
      <dgm:prSet presAssocID="{A72F579A-815F-4730-AEB0-052A4E2EADB2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E9EE43DE-00F8-4019-BA85-9AFF0B3069A7}" type="pres">
      <dgm:prSet presAssocID="{A72F579A-815F-4730-AEB0-052A4E2EADB2}" presName="gear3srcNode" presStyleLbl="node1" presStyleIdx="2" presStyleCnt="3"/>
      <dgm:spPr/>
    </dgm:pt>
    <dgm:pt modelId="{F86AD8D8-4A96-48C0-A843-3A718641AD56}" type="pres">
      <dgm:prSet presAssocID="{A72F579A-815F-4730-AEB0-052A4E2EADB2}" presName="gear3dstNode" presStyleLbl="node1" presStyleIdx="2" presStyleCnt="3"/>
      <dgm:spPr/>
    </dgm:pt>
    <dgm:pt modelId="{1E72715E-7366-4E78-A512-24F37F5D23DC}" type="pres">
      <dgm:prSet presAssocID="{39A3B9F5-08CD-49EE-B590-A9FA60312E8F}" presName="connector1" presStyleLbl="sibTrans2D1" presStyleIdx="0" presStyleCnt="3"/>
      <dgm:spPr/>
    </dgm:pt>
    <dgm:pt modelId="{BE287C59-37F8-4A31-B5A2-F56A3CB15957}" type="pres">
      <dgm:prSet presAssocID="{881A9571-C437-40E4-90E1-61734033862D}" presName="connector2" presStyleLbl="sibTrans2D1" presStyleIdx="1" presStyleCnt="3"/>
      <dgm:spPr/>
    </dgm:pt>
    <dgm:pt modelId="{2A80456C-D6A1-43C9-80B2-09334D6E033A}" type="pres">
      <dgm:prSet presAssocID="{6B184F14-5261-4D1F-8701-947EAF068BB3}" presName="connector3" presStyleLbl="sibTrans2D1" presStyleIdx="2" presStyleCnt="3"/>
      <dgm:spPr/>
    </dgm:pt>
  </dgm:ptLst>
  <dgm:cxnLst>
    <dgm:cxn modelId="{C2825D01-7009-4C7A-9735-E3DA9B56907F}" type="presOf" srcId="{F1469E50-24C6-4156-8DAA-6DD0C1079C89}" destId="{DF72D2A9-E721-47DF-A758-78A445E0F3CE}" srcOrd="0" destOrd="0" presId="urn:microsoft.com/office/officeart/2005/8/layout/gear1"/>
    <dgm:cxn modelId="{05A23107-95A6-48BA-9C15-320B2C8DBD9C}" type="presOf" srcId="{D0115B0F-FDFB-494B-AC0A-E04A5EC234DA}" destId="{A8AE7A62-856E-43C0-A01E-AB2F291FD15A}" srcOrd="2" destOrd="0" presId="urn:microsoft.com/office/officeart/2005/8/layout/gear1"/>
    <dgm:cxn modelId="{E0F29509-14D9-447A-A12F-C58EB915A87F}" type="presOf" srcId="{D0115B0F-FDFB-494B-AC0A-E04A5EC234DA}" destId="{519C9BB9-1ADD-4304-93EC-C9FE618B8492}" srcOrd="0" destOrd="0" presId="urn:microsoft.com/office/officeart/2005/8/layout/gear1"/>
    <dgm:cxn modelId="{A67BBC1F-E27A-45A3-97D8-DB5273212B10}" type="presOf" srcId="{B294A45F-A097-47D5-8F55-FC668EB3C982}" destId="{1CA3202A-9CD1-47F7-9D42-23E46A72BBFC}" srcOrd="0" destOrd="0" presId="urn:microsoft.com/office/officeart/2005/8/layout/gear1"/>
    <dgm:cxn modelId="{F848FB20-E105-42B8-A2CB-C9B380751AC8}" type="presOf" srcId="{B294A45F-A097-47D5-8F55-FC668EB3C982}" destId="{142EE68D-5808-445A-B73B-CEFF75A2773F}" srcOrd="1" destOrd="0" presId="urn:microsoft.com/office/officeart/2005/8/layout/gear1"/>
    <dgm:cxn modelId="{723C8F22-4AB3-42CC-89EC-756A6438D4F8}" type="presOf" srcId="{B294A45F-A097-47D5-8F55-FC668EB3C982}" destId="{706E9A05-70AC-494E-B29F-F414922DE00D}" srcOrd="2" destOrd="0" presId="urn:microsoft.com/office/officeart/2005/8/layout/gear1"/>
    <dgm:cxn modelId="{D3CAA15F-809B-449B-B4C7-F52EC4A84ECE}" type="presOf" srcId="{D0115B0F-FDFB-494B-AC0A-E04A5EC234DA}" destId="{491B49C7-064E-438E-A5AF-D06F604607BC}" srcOrd="1" destOrd="0" presId="urn:microsoft.com/office/officeart/2005/8/layout/gear1"/>
    <dgm:cxn modelId="{EBF6C241-6C40-4A2E-84BC-B52B0944EC7E}" type="presOf" srcId="{A72F579A-815F-4730-AEB0-052A4E2EADB2}" destId="{1DC90457-DB2A-4C95-A36F-0563F25B6D53}" srcOrd="1" destOrd="0" presId="urn:microsoft.com/office/officeart/2005/8/layout/gear1"/>
    <dgm:cxn modelId="{5C012A6F-492C-4216-8D98-1C9CED36B44C}" type="presOf" srcId="{A72F579A-815F-4730-AEB0-052A4E2EADB2}" destId="{E9EE43DE-00F8-4019-BA85-9AFF0B3069A7}" srcOrd="2" destOrd="0" presId="urn:microsoft.com/office/officeart/2005/8/layout/gear1"/>
    <dgm:cxn modelId="{64245054-BF6B-45A8-B6B4-5E3294B19593}" type="presOf" srcId="{A72F579A-815F-4730-AEB0-052A4E2EADB2}" destId="{11E70583-C9D9-4A1B-9215-04DC48DCBD8D}" srcOrd="0" destOrd="0" presId="urn:microsoft.com/office/officeart/2005/8/layout/gear1"/>
    <dgm:cxn modelId="{D2ECF758-131A-41EE-A789-9D6FDC186481}" srcId="{F1469E50-24C6-4156-8DAA-6DD0C1079C89}" destId="{A72F579A-815F-4730-AEB0-052A4E2EADB2}" srcOrd="2" destOrd="0" parTransId="{8EA6516C-EB3A-4FC0-BB44-265A3652D4BC}" sibTransId="{6B184F14-5261-4D1F-8701-947EAF068BB3}"/>
    <dgm:cxn modelId="{B9B0E059-D79B-4376-8D5C-22FF356A77D3}" type="presOf" srcId="{881A9571-C437-40E4-90E1-61734033862D}" destId="{BE287C59-37F8-4A31-B5A2-F56A3CB15957}" srcOrd="0" destOrd="0" presId="urn:microsoft.com/office/officeart/2005/8/layout/gear1"/>
    <dgm:cxn modelId="{CD5AA65A-6000-4F48-85D3-EB084B6F41D0}" srcId="{F1469E50-24C6-4156-8DAA-6DD0C1079C89}" destId="{D0115B0F-FDFB-494B-AC0A-E04A5EC234DA}" srcOrd="0" destOrd="0" parTransId="{F3ECE90F-7A47-4472-9560-98DC857F992F}" sibTransId="{39A3B9F5-08CD-49EE-B590-A9FA60312E8F}"/>
    <dgm:cxn modelId="{78D93DA3-71DA-4B27-AF7D-4F6F06818383}" type="presOf" srcId="{6B184F14-5261-4D1F-8701-947EAF068BB3}" destId="{2A80456C-D6A1-43C9-80B2-09334D6E033A}" srcOrd="0" destOrd="0" presId="urn:microsoft.com/office/officeart/2005/8/layout/gear1"/>
    <dgm:cxn modelId="{38A955D8-3C8B-463D-BA25-2C9E34FDDEBB}" srcId="{F1469E50-24C6-4156-8DAA-6DD0C1079C89}" destId="{B294A45F-A097-47D5-8F55-FC668EB3C982}" srcOrd="1" destOrd="0" parTransId="{ACBA6356-2F80-466D-9121-489D204B80B8}" sibTransId="{881A9571-C437-40E4-90E1-61734033862D}"/>
    <dgm:cxn modelId="{5642BDE9-C21A-403B-9DBE-C06C15AD6197}" type="presOf" srcId="{A72F579A-815F-4730-AEB0-052A4E2EADB2}" destId="{F86AD8D8-4A96-48C0-A843-3A718641AD56}" srcOrd="3" destOrd="0" presId="urn:microsoft.com/office/officeart/2005/8/layout/gear1"/>
    <dgm:cxn modelId="{F00F5FF9-8EEF-4575-883E-9FECBCDECA1B}" type="presOf" srcId="{39A3B9F5-08CD-49EE-B590-A9FA60312E8F}" destId="{1E72715E-7366-4E78-A512-24F37F5D23DC}" srcOrd="0" destOrd="0" presId="urn:microsoft.com/office/officeart/2005/8/layout/gear1"/>
    <dgm:cxn modelId="{AD820DF2-DF49-4404-8EB2-21B39A3FB116}" type="presParOf" srcId="{DF72D2A9-E721-47DF-A758-78A445E0F3CE}" destId="{519C9BB9-1ADD-4304-93EC-C9FE618B8492}" srcOrd="0" destOrd="0" presId="urn:microsoft.com/office/officeart/2005/8/layout/gear1"/>
    <dgm:cxn modelId="{5FCC70D7-F25D-4F83-B73B-CC9743E22AA2}" type="presParOf" srcId="{DF72D2A9-E721-47DF-A758-78A445E0F3CE}" destId="{491B49C7-064E-438E-A5AF-D06F604607BC}" srcOrd="1" destOrd="0" presId="urn:microsoft.com/office/officeart/2005/8/layout/gear1"/>
    <dgm:cxn modelId="{99063BC2-9488-46FC-8DF6-8441C24C3965}" type="presParOf" srcId="{DF72D2A9-E721-47DF-A758-78A445E0F3CE}" destId="{A8AE7A62-856E-43C0-A01E-AB2F291FD15A}" srcOrd="2" destOrd="0" presId="urn:microsoft.com/office/officeart/2005/8/layout/gear1"/>
    <dgm:cxn modelId="{A0BC6D19-907A-47D7-A08F-5D179F64EECA}" type="presParOf" srcId="{DF72D2A9-E721-47DF-A758-78A445E0F3CE}" destId="{1CA3202A-9CD1-47F7-9D42-23E46A72BBFC}" srcOrd="3" destOrd="0" presId="urn:microsoft.com/office/officeart/2005/8/layout/gear1"/>
    <dgm:cxn modelId="{A3B8BF3C-AC9A-49CC-B2EF-B4679D8DF0C6}" type="presParOf" srcId="{DF72D2A9-E721-47DF-A758-78A445E0F3CE}" destId="{142EE68D-5808-445A-B73B-CEFF75A2773F}" srcOrd="4" destOrd="0" presId="urn:microsoft.com/office/officeart/2005/8/layout/gear1"/>
    <dgm:cxn modelId="{F5C1E3F4-99F8-4BD4-BD0B-C5FE69FE5223}" type="presParOf" srcId="{DF72D2A9-E721-47DF-A758-78A445E0F3CE}" destId="{706E9A05-70AC-494E-B29F-F414922DE00D}" srcOrd="5" destOrd="0" presId="urn:microsoft.com/office/officeart/2005/8/layout/gear1"/>
    <dgm:cxn modelId="{FCC3D189-BC5D-47B0-92BA-5A107E436E22}" type="presParOf" srcId="{DF72D2A9-E721-47DF-A758-78A445E0F3CE}" destId="{11E70583-C9D9-4A1B-9215-04DC48DCBD8D}" srcOrd="6" destOrd="0" presId="urn:microsoft.com/office/officeart/2005/8/layout/gear1"/>
    <dgm:cxn modelId="{DFFA59B1-FFDD-46BE-8FA1-73C7504494F7}" type="presParOf" srcId="{DF72D2A9-E721-47DF-A758-78A445E0F3CE}" destId="{1DC90457-DB2A-4C95-A36F-0563F25B6D53}" srcOrd="7" destOrd="0" presId="urn:microsoft.com/office/officeart/2005/8/layout/gear1"/>
    <dgm:cxn modelId="{FB52C3EF-7F00-44BF-9DC3-4F3DB8AE4938}" type="presParOf" srcId="{DF72D2A9-E721-47DF-A758-78A445E0F3CE}" destId="{E9EE43DE-00F8-4019-BA85-9AFF0B3069A7}" srcOrd="8" destOrd="0" presId="urn:microsoft.com/office/officeart/2005/8/layout/gear1"/>
    <dgm:cxn modelId="{A0EEF6B1-DF0D-4309-97B7-44A898FB6001}" type="presParOf" srcId="{DF72D2A9-E721-47DF-A758-78A445E0F3CE}" destId="{F86AD8D8-4A96-48C0-A843-3A718641AD56}" srcOrd="9" destOrd="0" presId="urn:microsoft.com/office/officeart/2005/8/layout/gear1"/>
    <dgm:cxn modelId="{2B9DD819-AFC3-413F-B930-1FC87889253A}" type="presParOf" srcId="{DF72D2A9-E721-47DF-A758-78A445E0F3CE}" destId="{1E72715E-7366-4E78-A512-24F37F5D23DC}" srcOrd="10" destOrd="0" presId="urn:microsoft.com/office/officeart/2005/8/layout/gear1"/>
    <dgm:cxn modelId="{E12A6285-B30D-4A0B-9086-69D1D9BB4F11}" type="presParOf" srcId="{DF72D2A9-E721-47DF-A758-78A445E0F3CE}" destId="{BE287C59-37F8-4A31-B5A2-F56A3CB15957}" srcOrd="11" destOrd="0" presId="urn:microsoft.com/office/officeart/2005/8/layout/gear1"/>
    <dgm:cxn modelId="{AE1DDF6A-5091-4106-9D09-6702BC865C7A}" type="presParOf" srcId="{DF72D2A9-E721-47DF-A758-78A445E0F3CE}" destId="{2A80456C-D6A1-43C9-80B2-09334D6E033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9C9BB9-1ADD-4304-93EC-C9FE618B8492}">
      <dsp:nvSpPr>
        <dsp:cNvPr id="0" name=""/>
        <dsp:cNvSpPr/>
      </dsp:nvSpPr>
      <dsp:spPr>
        <a:xfrm>
          <a:off x="2024776" y="2008108"/>
          <a:ext cx="2454354" cy="2454354"/>
        </a:xfrm>
        <a:prstGeom prst="gear9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Step 3 Sleep </a:t>
          </a:r>
        </a:p>
      </dsp:txBody>
      <dsp:txXfrm>
        <a:off x="2518210" y="2583029"/>
        <a:ext cx="1467486" cy="1261588"/>
      </dsp:txXfrm>
    </dsp:sp>
    <dsp:sp modelId="{1CA3202A-9CD1-47F7-9D42-23E46A72BBFC}">
      <dsp:nvSpPr>
        <dsp:cNvPr id="0" name=""/>
        <dsp:cNvSpPr/>
      </dsp:nvSpPr>
      <dsp:spPr>
        <a:xfrm>
          <a:off x="596788" y="1427988"/>
          <a:ext cx="1784985" cy="1784985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Step 2 Cardio Activities</a:t>
          </a:r>
        </a:p>
      </dsp:txBody>
      <dsp:txXfrm>
        <a:off x="1046163" y="1880079"/>
        <a:ext cx="886235" cy="880803"/>
      </dsp:txXfrm>
    </dsp:sp>
    <dsp:sp modelId="{11E70583-C9D9-4A1B-9215-04DC48DCBD8D}">
      <dsp:nvSpPr>
        <dsp:cNvPr id="0" name=""/>
        <dsp:cNvSpPr/>
      </dsp:nvSpPr>
      <dsp:spPr>
        <a:xfrm rot="20700000">
          <a:off x="1596562" y="196530"/>
          <a:ext cx="1748921" cy="1748921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Step 1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Strength Activities</a:t>
          </a:r>
        </a:p>
      </dsp:txBody>
      <dsp:txXfrm rot="-20700000">
        <a:off x="1980152" y="580120"/>
        <a:ext cx="981741" cy="981741"/>
      </dsp:txXfrm>
    </dsp:sp>
    <dsp:sp modelId="{1E72715E-7366-4E78-A512-24F37F5D23DC}">
      <dsp:nvSpPr>
        <dsp:cNvPr id="0" name=""/>
        <dsp:cNvSpPr/>
      </dsp:nvSpPr>
      <dsp:spPr>
        <a:xfrm>
          <a:off x="1839004" y="1636070"/>
          <a:ext cx="3141573" cy="3141573"/>
        </a:xfrm>
        <a:prstGeom prst="circularArrow">
          <a:avLst>
            <a:gd name="adj1" fmla="val 4688"/>
            <a:gd name="adj2" fmla="val 299029"/>
            <a:gd name="adj3" fmla="val 2522244"/>
            <a:gd name="adj4" fmla="val 15848245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287C59-37F8-4A31-B5A2-F56A3CB15957}">
      <dsp:nvSpPr>
        <dsp:cNvPr id="0" name=""/>
        <dsp:cNvSpPr/>
      </dsp:nvSpPr>
      <dsp:spPr>
        <a:xfrm>
          <a:off x="280671" y="1031887"/>
          <a:ext cx="2282549" cy="228254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80456C-D6A1-43C9-80B2-09334D6E033A}">
      <dsp:nvSpPr>
        <dsp:cNvPr id="0" name=""/>
        <dsp:cNvSpPr/>
      </dsp:nvSpPr>
      <dsp:spPr>
        <a:xfrm>
          <a:off x="1192019" y="-187699"/>
          <a:ext cx="2461048" cy="246104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BCE0C-CD74-4A59-802C-6D2F8C15331A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8501B-77B5-4365-9881-C6E19A3C1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FDEA8-CBB8-46CC-9562-028963DBC55A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BD8E7-1312-41F3-99C4-6DA5AF891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48245"/>
            <a:ext cx="10515600" cy="224028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483427"/>
            <a:ext cx="10515600" cy="27432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5025" y="5257800"/>
            <a:ext cx="105156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all" spc="50" baseline="0">
                <a:solidFill>
                  <a:schemeClr val="bg1"/>
                </a:solidFill>
              </a:defRPr>
            </a:lvl1pPr>
            <a:lvl2pPr marL="365760" indent="0" algn="ctr">
              <a:buNone/>
              <a:defRPr sz="2000" cap="all" spc="50" baseline="0">
                <a:solidFill>
                  <a:schemeClr val="bg1"/>
                </a:solidFill>
              </a:defRPr>
            </a:lvl2pPr>
            <a:lvl3pPr algn="ctr">
              <a:defRPr sz="2000" cap="all" spc="50" baseline="0">
                <a:solidFill>
                  <a:schemeClr val="bg1"/>
                </a:solidFill>
              </a:defRPr>
            </a:lvl3pPr>
            <a:lvl4pPr algn="ctr">
              <a:defRPr sz="2000" cap="all" spc="50" baseline="0">
                <a:solidFill>
                  <a:schemeClr val="bg1"/>
                </a:solidFill>
              </a:defRPr>
            </a:lvl4pPr>
            <a:lvl5pPr algn="ctr">
              <a:defRPr sz="2000" cap="all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288036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Choosing your own online Workout</a:t>
            </a:r>
          </a:p>
        </p:txBody>
      </p:sp>
      <p:pic>
        <p:nvPicPr>
          <p:cNvPr id="7" name="Picture Placeholder 6" descr="Two people lifting weights"/>
          <p:cNvPicPr>
            <a:picLocks noGrp="1" noChangeAspect="1"/>
          </p:cNvPicPr>
          <p:nvPr>
            <p:ph type="pic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8" name="Picture Placeholder 7" descr="Closeup of Granny Smith apple and tape measure"/>
          <p:cNvPicPr>
            <a:picLocks noGrp="1" noChangeAspect="1"/>
          </p:cNvPicPr>
          <p:nvPr>
            <p:ph type="pic" idx="1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 b="19"/>
          <a:stretch/>
        </p:blipFill>
        <p:spPr/>
      </p:pic>
      <p:pic>
        <p:nvPicPr>
          <p:cNvPr id="9" name="Picture Placeholder 8" descr="Man and woman running on indoor track"/>
          <p:cNvPicPr>
            <a:picLocks noGrp="1" noChangeAspect="1"/>
          </p:cNvPicPr>
          <p:nvPr>
            <p:ph type="pic" idx="1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" b="39"/>
          <a:stretch/>
        </p:blipFill>
        <p:spPr/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Three questions to ask</a:t>
            </a:r>
          </a:p>
        </p:txBody>
      </p:sp>
    </p:spTree>
    <p:extLst>
      <p:ext uri="{BB962C8B-B14F-4D97-AF65-F5344CB8AC3E}">
        <p14:creationId xmlns:p14="http://schemas.microsoft.com/office/powerpoint/2010/main" val="262766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</p:spPr>
        <p:txBody>
          <a:bodyPr anchor="b">
            <a:normAutofit/>
          </a:bodyPr>
          <a:lstStyle/>
          <a:p>
            <a:r>
              <a:rPr lang="en-US" dirty="0" err="1"/>
              <a:t>QuEstion</a:t>
            </a:r>
            <a:r>
              <a:rPr lang="en-US" dirty="0"/>
              <a:t> #1 – Qualified Instruction?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/>
              <a:t>Nick Grantham –</a:t>
            </a:r>
          </a:p>
          <a:p>
            <a:pPr marL="45720" indent="0">
              <a:buNone/>
            </a:pPr>
            <a:r>
              <a:rPr lang="en-US" dirty="0"/>
              <a:t>Wrote book The Strength and Conditioning Bible: How to Train as an Athlete</a:t>
            </a:r>
          </a:p>
          <a:p>
            <a:pPr marL="45720" indent="0">
              <a:buNone/>
            </a:pPr>
            <a:r>
              <a:rPr lang="en-US" dirty="0"/>
              <a:t>Been trainer for 15 years</a:t>
            </a:r>
          </a:p>
          <a:p>
            <a:pPr marL="45720" indent="0">
              <a:buNone/>
            </a:pPr>
            <a:r>
              <a:rPr lang="en-US" dirty="0"/>
              <a:t>Worked with Olympic and Paralympic athletes to help train for four games, work with Australian Institute of Sport, International Rugby Academy New Zealand, Cirque du Soleil and Birmingham Royal Ballet. 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BB9A8F34-FB5E-45EC-A76D-6629F0F736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985"/>
          <a:stretch/>
        </p:blipFill>
        <p:spPr>
          <a:xfrm>
            <a:off x="6172200" y="1714500"/>
            <a:ext cx="4495800" cy="4462272"/>
          </a:xfrm>
          <a:prstGeom prst="rect">
            <a:avLst/>
          </a:prstGeom>
          <a:noFill/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62522B1A-0CAF-46D3-962B-26AF7D87DC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674" y="223837"/>
            <a:ext cx="193357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98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</p:spPr>
        <p:txBody>
          <a:bodyPr anchor="b">
            <a:normAutofit/>
          </a:bodyPr>
          <a:lstStyle/>
          <a:p>
            <a:r>
              <a:rPr lang="en-US" dirty="0" err="1"/>
              <a:t>QuEstion</a:t>
            </a:r>
            <a:r>
              <a:rPr lang="en-US" dirty="0"/>
              <a:t> #2– Safety Test? </a:t>
            </a:r>
          </a:p>
        </p:txBody>
      </p:sp>
      <p:pic>
        <p:nvPicPr>
          <p:cNvPr id="4" name="Picture 3" descr="A yellow sign&#10;&#10;Description automatically generated">
            <a:extLst>
              <a:ext uri="{FF2B5EF4-FFF2-40B4-BE49-F238E27FC236}">
                <a16:creationId xmlns:a16="http://schemas.microsoft.com/office/drawing/2014/main" id="{92480AE8-6E50-41DE-AF4D-2608AB3C24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7" r="271" b="-1"/>
          <a:stretch/>
        </p:blipFill>
        <p:spPr>
          <a:xfrm>
            <a:off x="1524000" y="1714500"/>
            <a:ext cx="4495800" cy="4462272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/>
              <a:t>Pros – </a:t>
            </a:r>
          </a:p>
          <a:p>
            <a:pPr marL="45720" indent="0">
              <a:buNone/>
            </a:pPr>
            <a:r>
              <a:rPr lang="en-US" dirty="0"/>
              <a:t>No dangerous movements</a:t>
            </a:r>
          </a:p>
          <a:p>
            <a:pPr marL="45720" indent="0">
              <a:buNone/>
            </a:pPr>
            <a:r>
              <a:rPr lang="en-US" dirty="0"/>
              <a:t>No excessive rotation of lumbar spine (lower back)</a:t>
            </a:r>
          </a:p>
          <a:p>
            <a:pPr marL="45720" indent="0">
              <a:buNone/>
            </a:pPr>
            <a:r>
              <a:rPr lang="en-US" dirty="0"/>
              <a:t>Natural body movements- nothing that looks like it may stress joints, especially shoulders and knees, in dangerous way</a:t>
            </a:r>
          </a:p>
          <a:p>
            <a:pPr marL="45720" indent="0">
              <a:buNone/>
            </a:pPr>
            <a:r>
              <a:rPr lang="en-US" dirty="0"/>
              <a:t>Has demos of each exercise that are easy to follow</a:t>
            </a:r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3BC48A9-5FEA-467E-A5CF-0738515794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112" y="80962"/>
            <a:ext cx="193357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4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27480-17B7-4E52-9311-219F1D7A6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Question #3 – Are the Principles of Training followed?  </a:t>
            </a:r>
            <a:r>
              <a:rPr lang="en-CA" dirty="0">
                <a:solidFill>
                  <a:srgbClr val="C00000"/>
                </a:solidFill>
              </a:rPr>
              <a:t>Am I training what I want to train?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BC59030E-3426-4AEB-96EA-BCC07D59CAF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98" y="1714500"/>
            <a:ext cx="5991352" cy="4484956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E71939-00CD-4ECF-8DDA-4DA4E21083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72313" y="1714500"/>
            <a:ext cx="3595687" cy="4462272"/>
          </a:xfrm>
        </p:spPr>
        <p:txBody>
          <a:bodyPr>
            <a:normAutofit/>
          </a:bodyPr>
          <a:lstStyle/>
          <a:p>
            <a:r>
              <a:rPr lang="en-CA" dirty="0"/>
              <a:t>The Nike workout trains agility and lower body endurance –skills needed to be a better soccer player.</a:t>
            </a:r>
          </a:p>
          <a:p>
            <a:pPr marL="45720" indent="0">
              <a:buNone/>
            </a:pPr>
            <a:r>
              <a:rPr lang="en-CA" dirty="0"/>
              <a:t>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502B93-620C-43D6-8214-BA58E37CB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1212" y="4505325"/>
            <a:ext cx="193357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3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27480-17B7-4E52-9311-219F1D7A6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Principles of Training followed? </a:t>
            </a:r>
            <a:r>
              <a:rPr lang="en-CA" dirty="0">
                <a:solidFill>
                  <a:srgbClr val="C00000"/>
                </a:solidFill>
              </a:rPr>
              <a:t>Is the workout balanced?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E71939-00CD-4ECF-8DDA-4DA4E21083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72313" y="1714500"/>
            <a:ext cx="3595687" cy="4462272"/>
          </a:xfrm>
        </p:spPr>
        <p:txBody>
          <a:bodyPr>
            <a:normAutofit fontScale="25000" lnSpcReduction="20000"/>
          </a:bodyPr>
          <a:lstStyle/>
          <a:p>
            <a:r>
              <a:rPr lang="en-CA" sz="6200" dirty="0"/>
              <a:t>More a strength workout element- does the workout include the 5 major movement patterns?</a:t>
            </a:r>
          </a:p>
          <a:p>
            <a:r>
              <a:rPr lang="en-CA" sz="6200" dirty="0"/>
              <a:t>Push (chest)</a:t>
            </a:r>
          </a:p>
          <a:p>
            <a:r>
              <a:rPr lang="en-CA" sz="6200" dirty="0"/>
              <a:t>Pull (back)</a:t>
            </a:r>
          </a:p>
          <a:p>
            <a:r>
              <a:rPr lang="en-CA" sz="6200" dirty="0"/>
              <a:t>Knee Dominant (Quads, Gluts)</a:t>
            </a:r>
          </a:p>
          <a:p>
            <a:r>
              <a:rPr lang="en-CA" sz="6200" dirty="0"/>
              <a:t>Hip Dominant (Hamstrings)</a:t>
            </a:r>
          </a:p>
          <a:p>
            <a:r>
              <a:rPr lang="en-CA" sz="6200" dirty="0"/>
              <a:t>Core </a:t>
            </a:r>
          </a:p>
          <a:p>
            <a:endParaRPr lang="en-CA" sz="6200" dirty="0"/>
          </a:p>
          <a:p>
            <a:r>
              <a:rPr lang="en-CA" sz="6200" dirty="0"/>
              <a:t>The Nike workout I am looking at does not, but I am using it for cardio/agility work. </a:t>
            </a:r>
            <a:endParaRPr lang="en-CA" dirty="0"/>
          </a:p>
          <a:p>
            <a:pPr marL="45720" indent="0">
              <a:buNone/>
            </a:pPr>
            <a:r>
              <a:rPr lang="en-CA" dirty="0"/>
              <a:t>  </a:t>
            </a:r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80E9357D-9D0D-4735-A4E1-9E840E19830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59806"/>
            <a:ext cx="4495800" cy="3371850"/>
          </a:xfrm>
        </p:spPr>
      </p:pic>
    </p:spTree>
    <p:extLst>
      <p:ext uri="{BB962C8B-B14F-4D97-AF65-F5344CB8AC3E}">
        <p14:creationId xmlns:p14="http://schemas.microsoft.com/office/powerpoint/2010/main" val="422842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27480-17B7-4E52-9311-219F1D7A6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Principles of Training followed</a:t>
            </a:r>
            <a:r>
              <a:rPr lang="en-CA" dirty="0">
                <a:solidFill>
                  <a:srgbClr val="C00000"/>
                </a:solidFill>
              </a:rPr>
              <a:t>? Is it hard enough…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E71939-00CD-4ECF-8DDA-4DA4E21083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72313" y="1714500"/>
            <a:ext cx="3595687" cy="4462272"/>
          </a:xfrm>
        </p:spPr>
        <p:txBody>
          <a:bodyPr>
            <a:normAutofit/>
          </a:bodyPr>
          <a:lstStyle/>
          <a:p>
            <a:r>
              <a:rPr lang="en-CA" dirty="0"/>
              <a:t>Nike Workout is challenging but could be longer. May have to do the exercises after a 15 minute longer run to create a long enough session to work my cardiovascular endurance. </a:t>
            </a:r>
          </a:p>
          <a:p>
            <a:endParaRPr lang="en-CA" dirty="0"/>
          </a:p>
          <a:p>
            <a:pPr marL="45720" indent="0">
              <a:buNone/>
            </a:pPr>
            <a:endParaRPr lang="en-CA" dirty="0"/>
          </a:p>
          <a:p>
            <a:pPr marL="45720" indent="0">
              <a:buNone/>
            </a:pPr>
            <a:r>
              <a:rPr lang="en-CA" dirty="0"/>
              <a:t>  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EE919501-07AE-4D63-BAD5-D5031AE26D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86" y="1871663"/>
            <a:ext cx="5393620" cy="4129087"/>
          </a:xfr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70DC4C6D-3393-45C2-AB05-5545BED7F6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662" y="4224147"/>
            <a:ext cx="193357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90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27480-17B7-4E52-9311-219F1D7A6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Principles of Training followed</a:t>
            </a:r>
            <a:r>
              <a:rPr lang="en-CA" dirty="0">
                <a:solidFill>
                  <a:srgbClr val="C00000"/>
                </a:solidFill>
              </a:rPr>
              <a:t>? …without being too hard?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E71939-00CD-4ECF-8DDA-4DA4E21083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72313" y="1714500"/>
            <a:ext cx="3595687" cy="4462272"/>
          </a:xfrm>
        </p:spPr>
        <p:txBody>
          <a:bodyPr>
            <a:normAutofit lnSpcReduction="10000"/>
          </a:bodyPr>
          <a:lstStyle/>
          <a:p>
            <a:r>
              <a:rPr lang="en-CA" dirty="0"/>
              <a:t>GRADUALLY! </a:t>
            </a:r>
          </a:p>
          <a:p>
            <a:r>
              <a:rPr lang="en-CA" dirty="0"/>
              <a:t>No greater increase in volume or intensity than 10 % a week.</a:t>
            </a:r>
          </a:p>
          <a:p>
            <a:endParaRPr lang="en-CA" dirty="0"/>
          </a:p>
          <a:p>
            <a:r>
              <a:rPr lang="en-CA" dirty="0"/>
              <a:t>Nike App is good because it gives workout options for beginners, intermediate, and advanced athletes. </a:t>
            </a:r>
          </a:p>
          <a:p>
            <a:endParaRPr lang="en-CA" dirty="0"/>
          </a:p>
          <a:p>
            <a:pPr marL="45720" indent="0">
              <a:buNone/>
            </a:pPr>
            <a:endParaRPr lang="en-CA" dirty="0"/>
          </a:p>
          <a:p>
            <a:pPr marL="45720" indent="0">
              <a:buNone/>
            </a:pPr>
            <a:r>
              <a:rPr lang="en-CA" dirty="0"/>
              <a:t>  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EE919501-07AE-4D63-BAD5-D5031AE26D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86" y="1871663"/>
            <a:ext cx="5393620" cy="4129087"/>
          </a:xfr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70DC4C6D-3393-45C2-AB05-5545BED7F6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662" y="4224147"/>
            <a:ext cx="193357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23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Three questions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08649" y="534616"/>
            <a:ext cx="4023360" cy="3840479"/>
          </a:xfr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Qualified Source, Passes the sniff test for safety, follows some simple principles of training?</a:t>
            </a:r>
          </a:p>
        </p:txBody>
      </p:sp>
      <p:pic>
        <p:nvPicPr>
          <p:cNvPr id="5" name="Picture 4" descr="A close up of a person&#10;&#10;Description automatically generated">
            <a:extLst>
              <a:ext uri="{FF2B5EF4-FFF2-40B4-BE49-F238E27FC236}">
                <a16:creationId xmlns:a16="http://schemas.microsoft.com/office/drawing/2014/main" id="{71D050CD-D9D3-433C-82DC-C52C43EAD1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975"/>
            <a:ext cx="4508649" cy="458176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83E0F69-0A93-4599-BB56-C6DE90952324}"/>
              </a:ext>
            </a:extLst>
          </p:cNvPr>
          <p:cNvSpPr/>
          <p:nvPr/>
        </p:nvSpPr>
        <p:spPr>
          <a:xfrm>
            <a:off x="8768370" y="274719"/>
            <a:ext cx="311014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Specificity</a:t>
            </a:r>
          </a:p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Balance</a:t>
            </a:r>
          </a:p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Overload</a:t>
            </a:r>
          </a:p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471692-C100-4654-8E2F-EE081CCAF55D}"/>
              </a:ext>
            </a:extLst>
          </p:cNvPr>
          <p:cNvSpPr/>
          <p:nvPr/>
        </p:nvSpPr>
        <p:spPr>
          <a:xfrm>
            <a:off x="1855304" y="2967334"/>
            <a:ext cx="8494644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RECAP</a:t>
            </a:r>
          </a:p>
        </p:txBody>
      </p:sp>
    </p:spTree>
    <p:extLst>
      <p:ext uri="{BB962C8B-B14F-4D97-AF65-F5344CB8AC3E}">
        <p14:creationId xmlns:p14="http://schemas.microsoft.com/office/powerpoint/2010/main" val="299274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</p:spPr>
        <p:txBody>
          <a:bodyPr anchor="b">
            <a:normAutofit/>
          </a:bodyPr>
          <a:lstStyle/>
          <a:p>
            <a:r>
              <a:rPr lang="en-US" dirty="0"/>
              <a:t>Jump Rope Dudes: Do they meet the Criteria?</a:t>
            </a:r>
          </a:p>
        </p:txBody>
      </p:sp>
      <p:pic>
        <p:nvPicPr>
          <p:cNvPr id="8" name="Content Placeholder 7" descr="A person holding his hands up&#10;&#10;Description automatically generated">
            <a:extLst>
              <a:ext uri="{FF2B5EF4-FFF2-40B4-BE49-F238E27FC236}">
                <a16:creationId xmlns:a16="http://schemas.microsoft.com/office/drawing/2014/main" id="{F39D03A8-2C0D-49FC-A4C9-9AE273FE08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9" b="6518"/>
          <a:stretch/>
        </p:blipFill>
        <p:spPr>
          <a:xfrm>
            <a:off x="1524000" y="1714500"/>
            <a:ext cx="9144000" cy="4457700"/>
          </a:xfrm>
          <a:noFill/>
        </p:spPr>
      </p:pic>
    </p:spTree>
    <p:extLst>
      <p:ext uri="{BB962C8B-B14F-4D97-AF65-F5344CB8AC3E}">
        <p14:creationId xmlns:p14="http://schemas.microsoft.com/office/powerpoint/2010/main" val="233693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Students Will: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endParaRPr lang="en-US" dirty="0"/>
          </a:p>
          <a:p>
            <a:r>
              <a:rPr lang="en-US" sz="2800" dirty="0"/>
              <a:t>Recognize the levels of fitness recommended in the  Canadian 24-hour movement guidelines from the Canada Health Agency</a:t>
            </a:r>
          </a:p>
          <a:p>
            <a:r>
              <a:rPr lang="en-US" sz="2800" dirty="0"/>
              <a:t>Understand and recognize the three principles of fitness- muscle balance, overload, and specificity- in an online workout</a:t>
            </a:r>
          </a:p>
          <a:p>
            <a:r>
              <a:rPr lang="en-US" sz="2800" dirty="0"/>
              <a:t>Be able to choose an online workout program and explain how it a workout would (or would not) be a good choice for one’s own fitness plan.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anchor="b">
            <a:normAutofit/>
          </a:bodyPr>
          <a:lstStyle/>
          <a:p>
            <a:r>
              <a:rPr lang="en-US" dirty="0"/>
              <a:t>Our Goal:</a:t>
            </a:r>
            <a:br>
              <a:rPr lang="en-US" dirty="0"/>
            </a:br>
            <a:r>
              <a:rPr lang="en-US" dirty="0"/>
              <a:t>Canada’s 24 Movement Guidelines for Teens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603B30C5-90BE-4DEF-8268-9595FED109D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0" y="2136194"/>
            <a:ext cx="8101584" cy="2585611"/>
          </a:xfrm>
        </p:spPr>
      </p:pic>
    </p:spTree>
    <p:extLst>
      <p:ext uri="{BB962C8B-B14F-4D97-AF65-F5344CB8AC3E}">
        <p14:creationId xmlns:p14="http://schemas.microsoft.com/office/powerpoint/2010/main" val="151459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1812" y="548640"/>
            <a:ext cx="3506788" cy="1581912"/>
          </a:xfrm>
        </p:spPr>
        <p:txBody>
          <a:bodyPr anchor="b">
            <a:normAutofit/>
          </a:bodyPr>
          <a:lstStyle/>
          <a:p>
            <a:r>
              <a:rPr lang="en-US" dirty="0"/>
              <a:t>Movement Recommendations for Teens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7058563"/>
              </p:ext>
            </p:extLst>
          </p:nvPr>
        </p:nvGraphicFramePr>
        <p:xfrm>
          <a:off x="530352" y="466431"/>
          <a:ext cx="7242112" cy="569654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376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5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2902">
                <a:tc>
                  <a:txBody>
                    <a:bodyPr/>
                    <a:lstStyle/>
                    <a:p>
                      <a:pPr algn="ctr"/>
                      <a:r>
                        <a:rPr lang="en-US" sz="2600"/>
                        <a:t>4 S’s</a:t>
                      </a:r>
                    </a:p>
                  </a:txBody>
                  <a:tcPr marL="132478" marR="132478" marT="66239" marB="662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/>
                        <a:t>Recommendations</a:t>
                      </a:r>
                    </a:p>
                  </a:txBody>
                  <a:tcPr marL="132478" marR="132478" marT="66239" marB="6623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5201">
                <a:tc>
                  <a:txBody>
                    <a:bodyPr/>
                    <a:lstStyle/>
                    <a:p>
                      <a:pPr algn="ctr"/>
                      <a:r>
                        <a:rPr lang="en-US" sz="2600"/>
                        <a:t>Sweat</a:t>
                      </a:r>
                    </a:p>
                  </a:txBody>
                  <a:tcPr marL="132478" marR="132478" marT="66239" marB="662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/>
                        <a:t>60 minutes of moderate to  vigorous physical activity per day</a:t>
                      </a:r>
                    </a:p>
                    <a:p>
                      <a:pPr algn="ctr"/>
                      <a:r>
                        <a:rPr lang="en-US" sz="2600"/>
                        <a:t>Muscle and bone strengthening activities 3 days a week</a:t>
                      </a:r>
                    </a:p>
                  </a:txBody>
                  <a:tcPr marL="132478" marR="132478" marT="66239" marB="6623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0335">
                <a:tc>
                  <a:txBody>
                    <a:bodyPr/>
                    <a:lstStyle/>
                    <a:p>
                      <a:pPr algn="ctr"/>
                      <a:r>
                        <a:rPr lang="en-US" sz="2600"/>
                        <a:t>Step </a:t>
                      </a:r>
                    </a:p>
                  </a:txBody>
                  <a:tcPr marL="132478" marR="132478" marT="66239" marB="662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/>
                        <a:t>Several hours of a variety of light physical activities</a:t>
                      </a:r>
                    </a:p>
                  </a:txBody>
                  <a:tcPr marL="132478" marR="132478" marT="66239" marB="6623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0335">
                <a:tc>
                  <a:txBody>
                    <a:bodyPr/>
                    <a:lstStyle/>
                    <a:p>
                      <a:pPr algn="ctr"/>
                      <a:r>
                        <a:rPr lang="en-US" sz="2600"/>
                        <a:t>Sleep</a:t>
                      </a:r>
                    </a:p>
                  </a:txBody>
                  <a:tcPr marL="132478" marR="132478" marT="66239" marB="662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/>
                        <a:t>8-10 hour per night 14-17 years, with consistent bed and wake-up times</a:t>
                      </a:r>
                    </a:p>
                  </a:txBody>
                  <a:tcPr marL="132478" marR="132478" marT="66239" marB="66239" anchor="ctr"/>
                </a:tc>
                <a:extLst>
                  <a:ext uri="{0D108BD9-81ED-4DB2-BD59-A6C34878D82A}">
                    <a16:rowId xmlns:a16="http://schemas.microsoft.com/office/drawing/2014/main" val="746178140"/>
                  </a:ext>
                </a:extLst>
              </a:tr>
              <a:tr h="1377768">
                <a:tc>
                  <a:txBody>
                    <a:bodyPr/>
                    <a:lstStyle/>
                    <a:p>
                      <a:pPr algn="ctr"/>
                      <a:r>
                        <a:rPr lang="en-US" sz="2600"/>
                        <a:t>Sit</a:t>
                      </a:r>
                    </a:p>
                  </a:txBody>
                  <a:tcPr marL="132478" marR="132478" marT="66239" marB="662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No more than 2 hours a day of recreational screen time – limited extended sitting</a:t>
                      </a:r>
                    </a:p>
                  </a:txBody>
                  <a:tcPr marL="132478" marR="132478" marT="66239" marB="6623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046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How Close are you to following these guidelines?</a:t>
            </a:r>
          </a:p>
        </p:txBody>
      </p:sp>
    </p:spTree>
    <p:extLst>
      <p:ext uri="{BB962C8B-B14F-4D97-AF65-F5344CB8AC3E}">
        <p14:creationId xmlns:p14="http://schemas.microsoft.com/office/powerpoint/2010/main" val="339639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have been following Pandemic PE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You are completing strength training 2-3 times a week </a:t>
            </a:r>
          </a:p>
          <a:p>
            <a:r>
              <a:rPr lang="en-US" dirty="0"/>
              <a:t>You are completing moderate to vigorous activity 2 times a week (and hopefully a day on the weekend) </a:t>
            </a:r>
          </a:p>
          <a:p>
            <a:r>
              <a:rPr lang="en-US" dirty="0"/>
              <a:t>Sleep ?</a:t>
            </a:r>
          </a:p>
          <a:p>
            <a:r>
              <a:rPr lang="en-US" dirty="0"/>
              <a:t>Sit?</a:t>
            </a:r>
          </a:p>
          <a:p>
            <a:endParaRPr lang="en-US" dirty="0"/>
          </a:p>
        </p:txBody>
      </p:sp>
      <p:graphicFrame>
        <p:nvGraphicFramePr>
          <p:cNvPr id="6" name="Content Placeholder 5" descr="Gear diagram with a sequence of 3 steps to show interlocking ideas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8475470"/>
              </p:ext>
            </p:extLst>
          </p:nvPr>
        </p:nvGraphicFramePr>
        <p:xfrm>
          <a:off x="6172200" y="1714500"/>
          <a:ext cx="4495800" cy="4462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35143A66-0150-4278-8FA6-D74B7410E0D6}"/>
              </a:ext>
            </a:extLst>
          </p:cNvPr>
          <p:cNvGrpSpPr/>
          <p:nvPr/>
        </p:nvGrpSpPr>
        <p:grpSpPr>
          <a:xfrm>
            <a:off x="6793099" y="4651879"/>
            <a:ext cx="1748921" cy="1748921"/>
            <a:chOff x="1596562" y="196530"/>
            <a:chExt cx="1748921" cy="1748921"/>
          </a:xfrm>
        </p:grpSpPr>
        <p:sp>
          <p:nvSpPr>
            <p:cNvPr id="8" name="Shape 7" title="Step 1 title">
              <a:extLst>
                <a:ext uri="{FF2B5EF4-FFF2-40B4-BE49-F238E27FC236}">
                  <a16:creationId xmlns:a16="http://schemas.microsoft.com/office/drawing/2014/main" id="{F241BF65-348F-47B3-8EFD-92D6878B9188}"/>
                </a:ext>
              </a:extLst>
            </p:cNvPr>
            <p:cNvSpPr/>
            <p:nvPr/>
          </p:nvSpPr>
          <p:spPr>
            <a:xfrm rot="20700000">
              <a:off x="1596562" y="196530"/>
              <a:ext cx="1748921" cy="1748921"/>
            </a:xfrm>
            <a:prstGeom prst="gear6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Shape 4">
              <a:extLst>
                <a:ext uri="{FF2B5EF4-FFF2-40B4-BE49-F238E27FC236}">
                  <a16:creationId xmlns:a16="http://schemas.microsoft.com/office/drawing/2014/main" id="{C615EFB2-D38E-4740-B7FB-A75B6D7DD7B0}"/>
                </a:ext>
              </a:extLst>
            </p:cNvPr>
            <p:cNvSpPr txBox="1"/>
            <p:nvPr/>
          </p:nvSpPr>
          <p:spPr>
            <a:xfrm>
              <a:off x="1980152" y="580120"/>
              <a:ext cx="981741" cy="9817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kern="1200" dirty="0"/>
                <a:t>Step 4- Sit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241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997527"/>
            <a:ext cx="10515600" cy="2743200"/>
          </a:xfrm>
        </p:spPr>
        <p:txBody>
          <a:bodyPr/>
          <a:lstStyle/>
          <a:p>
            <a:r>
              <a:rPr lang="en-US" dirty="0"/>
              <a:t>So Quantity of exercise is good – how can we be consumers of the quality of an exercise program?</a:t>
            </a:r>
          </a:p>
        </p:txBody>
      </p:sp>
    </p:spTree>
    <p:extLst>
      <p:ext uri="{BB962C8B-B14F-4D97-AF65-F5344CB8AC3E}">
        <p14:creationId xmlns:p14="http://schemas.microsoft.com/office/powerpoint/2010/main" val="256224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Three questions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6269" y="243377"/>
            <a:ext cx="4023360" cy="3840479"/>
          </a:xfr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Qualified Source, Passes the sniff test for safety, follows some simple principles of training?</a:t>
            </a:r>
          </a:p>
        </p:txBody>
      </p:sp>
      <p:pic>
        <p:nvPicPr>
          <p:cNvPr id="5" name="Picture 4" descr="A close up of a person&#10;&#10;Description automatically generated">
            <a:extLst>
              <a:ext uri="{FF2B5EF4-FFF2-40B4-BE49-F238E27FC236}">
                <a16:creationId xmlns:a16="http://schemas.microsoft.com/office/drawing/2014/main" id="{71D050CD-D9D3-433C-82DC-C52C43EAD1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975"/>
            <a:ext cx="4508649" cy="458176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83E0F69-0A93-4599-BB56-C6DE90952324}"/>
              </a:ext>
            </a:extLst>
          </p:cNvPr>
          <p:cNvSpPr/>
          <p:nvPr/>
        </p:nvSpPr>
        <p:spPr>
          <a:xfrm>
            <a:off x="8768370" y="274719"/>
            <a:ext cx="311014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Specificity</a:t>
            </a:r>
          </a:p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Balance</a:t>
            </a:r>
          </a:p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Overload</a:t>
            </a:r>
          </a:p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anchor="b">
            <a:normAutofit/>
          </a:bodyPr>
          <a:lstStyle/>
          <a:p>
            <a:r>
              <a:rPr lang="en-US" dirty="0" err="1"/>
              <a:t>NiKE</a:t>
            </a:r>
            <a:r>
              <a:rPr lang="en-US" dirty="0"/>
              <a:t> FITNESS APP – DO THE WORKOUTS MEET THE CRITERIA?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C100D9E-6C1F-4C1D-9737-B81EDFECEC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" y="0"/>
            <a:ext cx="6857999" cy="6857999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931AAC-198E-4FB8-906F-3E7D2EA34A8B}"/>
              </a:ext>
            </a:extLst>
          </p:cNvPr>
          <p:cNvSpPr txBox="1"/>
          <p:nvPr/>
        </p:nvSpPr>
        <p:spPr>
          <a:xfrm>
            <a:off x="7818120" y="1805940"/>
            <a:ext cx="2849880" cy="4069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8478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ealth Fitness 16x9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lth and fitness presentation (widescreen).potx" id="{ABFD658B-2256-413B-9244-0F977A0B2D12}" vid="{E4CB021D-C859-4C82-BDBB-2F2FACCF0D80}"/>
    </a:ext>
  </a:extLst>
</a:theme>
</file>

<file path=ppt/theme/theme2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617</Words>
  <Application>Microsoft Office PowerPoint</Application>
  <PresentationFormat>Widescreen</PresentationFormat>
  <Paragraphs>82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Health Fitness 16x9</vt:lpstr>
      <vt:lpstr>Choosing your own online Workout</vt:lpstr>
      <vt:lpstr>Students Will:</vt:lpstr>
      <vt:lpstr>Our Goal: Canada’s 24 Movement Guidelines for Teens</vt:lpstr>
      <vt:lpstr>Movement Recommendations for Teens</vt:lpstr>
      <vt:lpstr>How Close are you to following these guidelines?</vt:lpstr>
      <vt:lpstr>If you have been following Pandemic PE </vt:lpstr>
      <vt:lpstr>So Quantity of exercise is good – how can we be consumers of the quality of an exercise program?</vt:lpstr>
      <vt:lpstr>Three questions</vt:lpstr>
      <vt:lpstr>NiKE FITNESS APP – DO THE WORKOUTS MEET THE CRITERIA?</vt:lpstr>
      <vt:lpstr>QuEstion #1 – Qualified Instruction? </vt:lpstr>
      <vt:lpstr>QuEstion #2– Safety Test? </vt:lpstr>
      <vt:lpstr>Question #3 – Are the Principles of Training followed?  Am I training what I want to train?</vt:lpstr>
      <vt:lpstr>Principles of Training followed? Is the workout balanced?</vt:lpstr>
      <vt:lpstr>Principles of Training followed? Is it hard enough…</vt:lpstr>
      <vt:lpstr>Principles of Training followed? …without being too hard?</vt:lpstr>
      <vt:lpstr>Three questions</vt:lpstr>
      <vt:lpstr>Jump Rope Dudes: Do they meet the Criteria?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Choosing your own online Workout</dc:title>
  <dc:creator>Todd Kuc</dc:creator>
  <cp:lastModifiedBy>Todd Kuc</cp:lastModifiedBy>
  <cp:revision>17</cp:revision>
  <dcterms:created xsi:type="dcterms:W3CDTF">2020-04-28T16:59:28Z</dcterms:created>
  <dcterms:modified xsi:type="dcterms:W3CDTF">2020-05-20T21:09:49Z</dcterms:modified>
</cp:coreProperties>
</file>